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85" r:id="rId2"/>
    <p:sldId id="397" r:id="rId3"/>
    <p:sldId id="400" r:id="rId4"/>
    <p:sldId id="401" r:id="rId5"/>
    <p:sldId id="402" r:id="rId6"/>
    <p:sldId id="389" r:id="rId7"/>
    <p:sldId id="390" r:id="rId8"/>
    <p:sldId id="391" r:id="rId9"/>
    <p:sldId id="392" r:id="rId10"/>
    <p:sldId id="403" r:id="rId11"/>
    <p:sldId id="404" r:id="rId12"/>
    <p:sldId id="405" r:id="rId13"/>
    <p:sldId id="393" r:id="rId14"/>
    <p:sldId id="394" r:id="rId15"/>
    <p:sldId id="39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692AA2"/>
    <a:srgbClr val="FE230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78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A6A17-8E72-4709-B2EB-524D869D35D5}" type="datetimeFigureOut">
              <a:rPr lang="zh-CN" altLang="en-US" smtClean="0"/>
              <a:pPr/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479B-7C2D-43F5-BDD8-FE14A3C96E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479B-7C2D-43F5-BDD8-FE14A3C96E1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205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167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2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A6B2F-206F-4B5B-B56C-B9CE8962150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4221-3E95-4C16-9BE9-9F11358412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cs typeface="+mn-cs"/>
              </a:defRPr>
            </a:lvl2pPr>
            <a:lvl3pPr>
              <a:defRPr lang="zh-CN" altLang="en-US" sz="2600" b="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b="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b="0" dirty="0">
                <a:solidFill>
                  <a:srgbClr val="1D1496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DA8C0-41B4-45A0-8D62-5DAED5F9C1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06CE8-7810-4188-B69A-D59D517C810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1E34-A5F4-4C75-A0C2-DF636D5FB51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412C-3F7D-4262-8028-551518F5411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AEAF-C151-480C-962E-93C9FA7CF54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B02AF-77A9-473F-86A0-5756A0E901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D1EA-C113-4C86-896D-C3DEF80846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2369-FABF-484F-BEA0-5AD2AF66898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60"/>
            <a:ext cx="8610600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D350B63-8B59-4F8A-93D3-3F038884A5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44" y="357166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0000FF"/>
          </a:solidFill>
          <a:latin typeface="楷体_GB2312" pitchFamily="49" charset="-122"/>
          <a:ea typeface="楷体_GB2312" pitchFamily="49" charset="-122"/>
        </a:defRPr>
      </a:lvl2pPr>
      <a:lvl3pPr marL="107632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7030A0"/>
          </a:solidFill>
          <a:latin typeface="楷体_GB2312" pitchFamily="49" charset="-122"/>
          <a:ea typeface="楷体_GB2312" pitchFamily="49" charset="-122"/>
        </a:defRPr>
      </a:lvl3pPr>
      <a:lvl4pPr marL="1435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楷体_GB2312" pitchFamily="49" charset="-122"/>
          <a:ea typeface="楷体_GB2312" pitchFamily="49" charset="-122"/>
        </a:defRPr>
      </a:lvl4pPr>
      <a:lvl5pPr marL="1971675" indent="-23177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600">
          <a:solidFill>
            <a:srgbClr val="1D1496"/>
          </a:solidFill>
          <a:latin typeface="楷体_GB2312" pitchFamily="49" charset="-122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第七节  血管评估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597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动脉壁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正常人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动脉</a:t>
            </a:r>
            <a:r>
              <a:rPr lang="zh-CN" altLang="zh-CN" dirty="0"/>
              <a:t>壁光滑、柔软，并具有一定</a:t>
            </a:r>
            <a:r>
              <a:rPr lang="zh-CN" altLang="zh-CN" dirty="0" smtClean="0"/>
              <a:t>弹性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动脉硬化</a:t>
            </a:r>
            <a:r>
              <a:rPr lang="zh-CN" altLang="en-US" dirty="0" smtClean="0"/>
              <a:t>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动脉</a:t>
            </a:r>
            <a:r>
              <a:rPr lang="zh-CN" altLang="zh-CN" dirty="0"/>
              <a:t>壁弹性消失，呈条索</a:t>
            </a:r>
            <a:r>
              <a:rPr lang="zh-CN" altLang="zh-CN" dirty="0" smtClean="0"/>
              <a:t>状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3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三、听诊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血管杂音</a:t>
            </a:r>
          </a:p>
          <a:p>
            <a:pPr lvl="1" eaLnBrk="1" hangingPunct="1"/>
            <a:r>
              <a:rPr lang="zh-CN" altLang="en-US" dirty="0" smtClean="0"/>
              <a:t>静脉杂音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动脉杂音</a:t>
            </a:r>
          </a:p>
          <a:p>
            <a:pPr eaLnBrk="1" hangingPunct="1"/>
            <a:r>
              <a:rPr lang="zh-CN" altLang="en-US" dirty="0" smtClean="0"/>
              <a:t>枪击音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在四肢动脉闻及“</a:t>
            </a:r>
            <a:r>
              <a:rPr lang="en-US" altLang="zh-CN" dirty="0" smtClean="0"/>
              <a:t>Ta </a:t>
            </a:r>
            <a:r>
              <a:rPr lang="en-US" altLang="zh-CN" dirty="0" err="1" smtClean="0"/>
              <a:t>Ta</a:t>
            </a:r>
            <a:r>
              <a:rPr lang="zh-CN" altLang="en-US" dirty="0" smtClean="0"/>
              <a:t>”的射击音</a:t>
            </a:r>
            <a:endParaRPr lang="en-US" altLang="zh-CN" dirty="0" smtClean="0"/>
          </a:p>
          <a:p>
            <a:pPr eaLnBrk="1" hangingPunct="1"/>
            <a:r>
              <a:rPr lang="en-US" altLang="zh-CN" dirty="0" err="1" smtClean="0"/>
              <a:t>Duroziez</a:t>
            </a:r>
            <a:r>
              <a:rPr lang="zh-CN" altLang="en-US" dirty="0" smtClean="0"/>
              <a:t>杂音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听诊器</a:t>
            </a:r>
            <a:r>
              <a:rPr lang="zh-CN" altLang="en-US" dirty="0"/>
              <a:t>稍加</a:t>
            </a:r>
            <a:r>
              <a:rPr lang="zh-CN" altLang="en-US" dirty="0" smtClean="0"/>
              <a:t>压力，在四肢动脉可闻及收缩期及舒张期的吹风样杂音</a:t>
            </a:r>
            <a:endParaRPr lang="en-US" altLang="zh-CN" dirty="0" smtClean="0"/>
          </a:p>
          <a:p>
            <a:pPr lvl="1" eaLnBrk="1" hangingPunct="1"/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58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三、听诊</a:t>
            </a:r>
            <a:endParaRPr lang="zh-CN" altLang="en-US" dirty="0" smtClean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周围血管征</a:t>
            </a:r>
            <a:endParaRPr lang="en-US" altLang="zh-CN" dirty="0"/>
          </a:p>
          <a:p>
            <a:pPr lvl="1" eaLnBrk="1" hangingPunct="1"/>
            <a:r>
              <a:rPr lang="zh-CN" altLang="en-US" dirty="0" smtClean="0"/>
              <a:t>水冲脉、枪击音、</a:t>
            </a:r>
            <a:r>
              <a:rPr lang="en-US" altLang="zh-CN" dirty="0" err="1" smtClean="0"/>
              <a:t>Duroziez</a:t>
            </a:r>
            <a:r>
              <a:rPr lang="zh-CN" altLang="en-US" dirty="0" smtClean="0"/>
              <a:t>杂音、毛细血管搏动征的统称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发生机制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脉压</a:t>
            </a:r>
            <a:r>
              <a:rPr lang="zh-CN" altLang="en-US" dirty="0" smtClean="0"/>
              <a:t>增大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常见于</a:t>
            </a:r>
            <a:r>
              <a:rPr lang="zh-CN" altLang="zh-CN" dirty="0"/>
              <a:t>主动脉瓣关闭不全、严重贫血、甲状腺功能亢进等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536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 bldLvl="3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四、血压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zh-CN" dirty="0"/>
              <a:t>血压</a:t>
            </a:r>
            <a:r>
              <a:rPr lang="zh-CN" altLang="zh-CN" dirty="0" smtClean="0"/>
              <a:t>标准</a:t>
            </a:r>
            <a:endParaRPr lang="en-US" altLang="zh-CN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329992"/>
              </p:ext>
            </p:extLst>
          </p:nvPr>
        </p:nvGraphicFramePr>
        <p:xfrm>
          <a:off x="755576" y="2564904"/>
          <a:ext cx="763284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872208"/>
                <a:gridCol w="1080120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类型</a:t>
                      </a:r>
                      <a:endParaRPr lang="zh-CN" sz="1600" kern="100" dirty="0">
                        <a:solidFill>
                          <a:srgbClr val="1D1496"/>
                        </a:solidFill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收缩压（</a:t>
                      </a:r>
                      <a:r>
                        <a:rPr lang="en-US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mmHg</a:t>
                      </a:r>
                      <a:r>
                        <a:rPr lang="zh-CN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）</a:t>
                      </a:r>
                      <a:endParaRPr lang="zh-CN" sz="1600" kern="100" dirty="0">
                        <a:solidFill>
                          <a:srgbClr val="1D1496"/>
                        </a:solidFill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 </a:t>
                      </a:r>
                      <a:endParaRPr lang="zh-CN" sz="1600" kern="100" dirty="0">
                        <a:solidFill>
                          <a:srgbClr val="1D1496"/>
                        </a:solidFill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舒张压（</a:t>
                      </a:r>
                      <a:r>
                        <a:rPr lang="en-US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mmHg</a:t>
                      </a:r>
                      <a:r>
                        <a:rPr lang="zh-CN" sz="1800" kern="100" dirty="0">
                          <a:solidFill>
                            <a:srgbClr val="1D1496"/>
                          </a:solidFill>
                          <a:effectLst/>
                          <a:latin typeface="宋体"/>
                          <a:cs typeface="宋体"/>
                        </a:rPr>
                        <a:t>）</a:t>
                      </a:r>
                      <a:endParaRPr lang="zh-CN" sz="1600" kern="100" dirty="0">
                        <a:solidFill>
                          <a:srgbClr val="1D1496"/>
                        </a:solidFill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正常血压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＜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120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＜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80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正常高值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120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139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/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或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80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89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高血压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≥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140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/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或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≥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90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470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级高血压（轻度）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140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159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/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或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90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99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470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2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级高血压（中度）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160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179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/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或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100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～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109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470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3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级高血压（重度）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≥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180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/</a:t>
                      </a: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或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≥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110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470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单纯收缩期高血压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≥</a:t>
                      </a:r>
                      <a:r>
                        <a:rPr lang="en-US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140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和</a:t>
                      </a:r>
                      <a:endParaRPr lang="zh-CN" sz="16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＜</a:t>
                      </a:r>
                      <a:r>
                        <a:rPr lang="en-US" sz="1800" kern="100" dirty="0">
                          <a:solidFill>
                            <a:srgbClr val="000000"/>
                          </a:solidFill>
                          <a:effectLst/>
                          <a:latin typeface="宋体"/>
                          <a:cs typeface="宋体"/>
                        </a:rPr>
                        <a:t>90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71800" y="2060848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en-US" altLang="zh-CN" dirty="0" smtClean="0">
                <a:solidFill>
                  <a:srgbClr val="1D14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zh-CN" dirty="0" smtClean="0">
                <a:solidFill>
                  <a:srgbClr val="1D14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成人</a:t>
            </a:r>
            <a:r>
              <a:rPr lang="zh-CN" altLang="zh-CN" dirty="0">
                <a:solidFill>
                  <a:srgbClr val="1D14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血压水平的定义和分类</a:t>
            </a:r>
            <a:endParaRPr lang="zh-CN" altLang="en-US" dirty="0">
              <a:solidFill>
                <a:srgbClr val="1D14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27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四、血压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血压异常的临床意义</a:t>
            </a:r>
            <a:endParaRPr lang="en-US" altLang="zh-CN" dirty="0" smtClean="0"/>
          </a:p>
          <a:p>
            <a:pPr lvl="1"/>
            <a:r>
              <a:rPr lang="zh-CN" altLang="en-US" dirty="0"/>
              <a:t>高</a:t>
            </a:r>
            <a:r>
              <a:rPr lang="zh-CN" altLang="zh-CN" dirty="0" smtClean="0"/>
              <a:t>血压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原发性高血压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继发性高血压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低血压</a:t>
            </a:r>
            <a:r>
              <a:rPr lang="zh-CN" altLang="en-US" dirty="0" smtClean="0"/>
              <a:t>：</a:t>
            </a:r>
            <a:r>
              <a:rPr lang="zh-CN" altLang="zh-CN" sz="2600" dirty="0">
                <a:solidFill>
                  <a:srgbClr val="692AA2"/>
                </a:solidFill>
              </a:rPr>
              <a:t>血压低于</a:t>
            </a:r>
            <a:r>
              <a:rPr lang="en-US" altLang="zh-CN" sz="2600" dirty="0">
                <a:solidFill>
                  <a:srgbClr val="692AA2"/>
                </a:solidFill>
              </a:rPr>
              <a:t>90</a:t>
            </a:r>
            <a:r>
              <a:rPr lang="zh-CN" altLang="zh-CN" sz="2600" dirty="0">
                <a:solidFill>
                  <a:srgbClr val="692AA2"/>
                </a:solidFill>
              </a:rPr>
              <a:t>／</a:t>
            </a:r>
            <a:r>
              <a:rPr lang="en-US" altLang="zh-CN" sz="2600" dirty="0">
                <a:solidFill>
                  <a:srgbClr val="692AA2"/>
                </a:solidFill>
              </a:rPr>
              <a:t>60mmHg</a:t>
            </a:r>
          </a:p>
          <a:p>
            <a:pPr lvl="2"/>
            <a:r>
              <a:rPr lang="zh-CN" altLang="zh-CN" dirty="0" smtClean="0"/>
              <a:t>常见于</a:t>
            </a:r>
            <a:r>
              <a:rPr lang="zh-CN" altLang="zh-CN" dirty="0"/>
              <a:t>休克、急性心肌梗死、心力衰竭</a:t>
            </a:r>
            <a:r>
              <a:rPr lang="zh-CN" altLang="zh-CN" dirty="0" smtClean="0"/>
              <a:t>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四、血压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双侧上肢血压差别显著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多发性大动脉炎等</a:t>
            </a:r>
          </a:p>
          <a:p>
            <a:pPr lvl="1"/>
            <a:r>
              <a:rPr lang="zh-CN" altLang="zh-CN" dirty="0" smtClean="0"/>
              <a:t>脉压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增大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脉压＞</a:t>
            </a:r>
            <a:r>
              <a:rPr lang="en-US" altLang="zh-CN" dirty="0" smtClean="0"/>
              <a:t>40mmHg</a:t>
            </a:r>
          </a:p>
          <a:p>
            <a:pPr lvl="3"/>
            <a:r>
              <a:rPr lang="zh-CN" altLang="zh-CN" dirty="0" smtClean="0"/>
              <a:t>见于主动脉瓣关闭不全、甲状腺功能亢进症等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减小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脉压＜</a:t>
            </a:r>
            <a:r>
              <a:rPr lang="en-US" altLang="zh-CN" dirty="0" smtClean="0"/>
              <a:t>30mmHg</a:t>
            </a:r>
          </a:p>
          <a:p>
            <a:pPr lvl="3"/>
            <a:r>
              <a:rPr lang="zh-CN" altLang="zh-CN" dirty="0" smtClean="0"/>
              <a:t>主要见于主动脉瓣狭窄、心包积液等。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一、视诊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肝</a:t>
            </a:r>
            <a:r>
              <a:rPr lang="zh-CN" altLang="en-US" dirty="0" smtClean="0"/>
              <a:t>颈静脉回流</a:t>
            </a:r>
            <a:r>
              <a:rPr lang="zh-CN" altLang="en-US" dirty="0"/>
              <a:t>征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hepatojugular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reflux</a:t>
            </a:r>
            <a:r>
              <a:rPr lang="en-US" altLang="zh-CN" dirty="0"/>
              <a:t> </a:t>
            </a:r>
            <a:endParaRPr lang="zh-CN" altLang="en-US" dirty="0"/>
          </a:p>
          <a:p>
            <a:pPr lvl="1" algn="just">
              <a:defRPr/>
            </a:pPr>
            <a:r>
              <a:rPr lang="zh-CN" altLang="en-US" dirty="0"/>
              <a:t>定义</a:t>
            </a:r>
          </a:p>
          <a:p>
            <a:pPr lvl="2" algn="just">
              <a:defRPr/>
            </a:pPr>
            <a:r>
              <a:rPr lang="zh-CN" altLang="en-US" dirty="0"/>
              <a:t>用手按压右上腹</a:t>
            </a:r>
            <a:r>
              <a:rPr lang="zh-CN" altLang="en-US" b="1" dirty="0">
                <a:solidFill>
                  <a:srgbClr val="C00000"/>
                </a:solidFill>
              </a:rPr>
              <a:t>肿大</a:t>
            </a:r>
            <a:r>
              <a:rPr lang="zh-CN" altLang="en-US" dirty="0"/>
              <a:t>的</a:t>
            </a:r>
            <a:r>
              <a:rPr lang="zh-CN" altLang="en-US" dirty="0" smtClean="0"/>
              <a:t>肝时</a:t>
            </a:r>
            <a:r>
              <a:rPr lang="zh-CN" altLang="en-US" dirty="0"/>
              <a:t>，颈静脉充盈</a:t>
            </a:r>
            <a:r>
              <a:rPr lang="zh-CN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更加</a:t>
            </a:r>
            <a:r>
              <a:rPr lang="zh-CN" altLang="en-US" dirty="0" smtClean="0"/>
              <a:t>明显</a:t>
            </a:r>
            <a:endParaRPr lang="zh-CN" altLang="en-US" dirty="0"/>
          </a:p>
          <a:p>
            <a:pPr lvl="1" algn="just">
              <a:defRPr/>
            </a:pPr>
            <a:r>
              <a:rPr lang="zh-CN" altLang="en-US" dirty="0" smtClean="0"/>
              <a:t>产生机制</a:t>
            </a:r>
            <a:endParaRPr lang="en-US" altLang="zh-CN" dirty="0" smtClean="0"/>
          </a:p>
          <a:p>
            <a:pPr lvl="2" algn="just">
              <a:defRPr/>
            </a:pPr>
            <a:r>
              <a:rPr lang="zh-CN" altLang="en-US" dirty="0"/>
              <a:t>右</a:t>
            </a:r>
            <a:r>
              <a:rPr lang="zh-CN" altLang="en-US" dirty="0" smtClean="0"/>
              <a:t>心功能不全</a:t>
            </a:r>
            <a:r>
              <a:rPr lang="zh-CN" altLang="en-US" dirty="0" smtClean="0">
                <a:solidFill>
                  <a:srgbClr val="0000FF"/>
                </a:solidFill>
                <a:latin typeface="华文琥珀" pitchFamily="2" charset="-122"/>
                <a:ea typeface="华文琥珀" pitchFamily="2" charset="-122"/>
              </a:rPr>
              <a:t>→</a:t>
            </a:r>
            <a:r>
              <a:rPr lang="zh-CN" altLang="en-US" dirty="0" smtClean="0"/>
              <a:t>肝淤血</a:t>
            </a:r>
            <a:r>
              <a:rPr lang="zh-CN" altLang="en-US" dirty="0" smtClean="0"/>
              <a:t>肿大</a:t>
            </a:r>
            <a:endParaRPr lang="en-US" altLang="zh-CN" dirty="0" smtClean="0"/>
          </a:p>
          <a:p>
            <a:pPr lvl="2" algn="just">
              <a:defRPr/>
            </a:pPr>
            <a:r>
              <a:rPr lang="zh-CN" altLang="en-US" dirty="0"/>
              <a:t>按压</a:t>
            </a:r>
            <a:r>
              <a:rPr lang="zh-CN" altLang="en-US" dirty="0" smtClean="0"/>
              <a:t>肝</a:t>
            </a:r>
            <a:r>
              <a:rPr lang="en-US" altLang="zh-CN" dirty="0" smtClean="0"/>
              <a:t> </a:t>
            </a:r>
            <a:r>
              <a:rPr lang="zh-CN" altLang="en-US" dirty="0">
                <a:solidFill>
                  <a:srgbClr val="0000FF"/>
                </a:solidFill>
                <a:latin typeface="华文琥珀" pitchFamily="2" charset="-122"/>
                <a:ea typeface="华文琥珀" pitchFamily="2" charset="-122"/>
              </a:rPr>
              <a:t>→</a:t>
            </a:r>
            <a:r>
              <a:rPr lang="zh-CN" altLang="en-US" dirty="0" smtClean="0"/>
              <a:t>回心血量</a:t>
            </a:r>
            <a:r>
              <a:rPr lang="zh-CN" altLang="en-US" dirty="0" smtClean="0">
                <a:solidFill>
                  <a:srgbClr val="C00000"/>
                </a:solidFill>
                <a:latin typeface="华文琥珀" pitchFamily="2" charset="-122"/>
                <a:ea typeface="华文琥珀" pitchFamily="2" charset="-122"/>
              </a:rPr>
              <a:t>↑</a:t>
            </a:r>
            <a:endParaRPr lang="en-US" altLang="zh-CN" dirty="0" smtClean="0">
              <a:solidFill>
                <a:srgbClr val="C00000"/>
              </a:solidFill>
              <a:latin typeface="华文琥珀" pitchFamily="2" charset="-122"/>
              <a:ea typeface="华文琥珀" pitchFamily="2" charset="-122"/>
            </a:endParaRPr>
          </a:p>
          <a:p>
            <a:pPr marL="847725" lvl="2" indent="0" algn="just">
              <a:buNone/>
              <a:defRPr/>
            </a:pPr>
            <a:r>
              <a:rPr lang="zh-CN" altLang="en-US" dirty="0" smtClean="0">
                <a:solidFill>
                  <a:srgbClr val="C00000"/>
                </a:solidFill>
                <a:latin typeface="华文琥珀" pitchFamily="2" charset="-122"/>
                <a:ea typeface="华文琥珀" pitchFamily="2" charset="-122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华文琥珀" pitchFamily="2" charset="-122"/>
                <a:ea typeface="华文琥珀" pitchFamily="2" charset="-122"/>
              </a:rPr>
              <a:t>→</a:t>
            </a:r>
            <a:r>
              <a:rPr lang="zh-CN" altLang="en-US" dirty="0" smtClean="0"/>
              <a:t>右心房压力</a:t>
            </a:r>
            <a:r>
              <a:rPr lang="zh-CN" altLang="en-US" dirty="0">
                <a:solidFill>
                  <a:srgbClr val="C00000"/>
                </a:solidFill>
                <a:latin typeface="华文琥珀" pitchFamily="2" charset="-122"/>
                <a:ea typeface="华文琥珀" pitchFamily="2" charset="-122"/>
              </a:rPr>
              <a:t>↑ </a:t>
            </a:r>
            <a:r>
              <a:rPr lang="zh-CN" altLang="en-US" dirty="0">
                <a:solidFill>
                  <a:srgbClr val="0000FF"/>
                </a:solidFill>
                <a:latin typeface="华文琥珀" pitchFamily="2" charset="-122"/>
                <a:ea typeface="华文琥珀" pitchFamily="2" charset="-122"/>
              </a:rPr>
              <a:t>→</a:t>
            </a:r>
            <a:r>
              <a:rPr lang="zh-CN" altLang="en-US" dirty="0" smtClean="0"/>
              <a:t>颈静脉充盈</a:t>
            </a:r>
            <a:r>
              <a:rPr lang="zh-CN" altLang="en-US" dirty="0">
                <a:solidFill>
                  <a:srgbClr val="C00000"/>
                </a:solidFill>
                <a:latin typeface="华文琥珀" pitchFamily="2" charset="-122"/>
                <a:ea typeface="华文琥珀" pitchFamily="2" charset="-122"/>
              </a:rPr>
              <a:t>↑</a:t>
            </a:r>
            <a:endParaRPr lang="en-US" altLang="zh-CN" dirty="0" smtClean="0"/>
          </a:p>
          <a:p>
            <a:pPr lvl="1" algn="just">
              <a:defRPr/>
            </a:pPr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lvl="2" algn="just">
              <a:defRPr/>
            </a:pPr>
            <a:r>
              <a:rPr lang="zh-CN" altLang="en-US" dirty="0"/>
              <a:t>右心功能不全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人体静脉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852936"/>
            <a:ext cx="230606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293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一、视诊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毛细血管搏动征</a:t>
            </a:r>
            <a:endParaRPr lang="en-US" altLang="zh-CN" dirty="0" smtClean="0"/>
          </a:p>
          <a:p>
            <a:pPr lvl="1"/>
            <a:r>
              <a:rPr lang="zh-CN" altLang="en-US" dirty="0"/>
              <a:t>脉压增大的表现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2" descr="毛细血管搏动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4" t="10254" r="28525" b="17239"/>
          <a:stretch>
            <a:fillRect/>
          </a:stretch>
        </p:blipFill>
        <p:spPr bwMode="auto">
          <a:xfrm>
            <a:off x="4572000" y="1772816"/>
            <a:ext cx="19838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"/>
          <p:cNvSpPr>
            <a:spLocks noChangeArrowheads="1"/>
          </p:cNvSpPr>
          <p:nvPr/>
        </p:nvSpPr>
        <p:spPr bwMode="auto">
          <a:xfrm rot="7659593">
            <a:off x="5427707" y="2599136"/>
            <a:ext cx="897467" cy="96837"/>
          </a:xfrm>
          <a:prstGeom prst="rightArrow">
            <a:avLst>
              <a:gd name="adj1" fmla="val 50000"/>
              <a:gd name="adj2" fmla="val 173771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57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浅表动脉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桡动脉</a:t>
            </a:r>
            <a:endParaRPr lang="en-US" altLang="zh-CN" dirty="0"/>
          </a:p>
          <a:p>
            <a:pPr lvl="1" eaLnBrk="1" hangingPunct="1"/>
            <a:r>
              <a:rPr lang="zh-CN" altLang="en-US" dirty="0"/>
              <a:t>其他</a:t>
            </a:r>
            <a:endParaRPr lang="en-US" altLang="zh-CN" dirty="0"/>
          </a:p>
          <a:p>
            <a:pPr lvl="2" eaLnBrk="1" hangingPunct="1"/>
            <a:r>
              <a:rPr lang="zh-CN" altLang="en-US" dirty="0"/>
              <a:t>肱动脉、股动脉、足背动脉</a:t>
            </a:r>
            <a:r>
              <a:rPr lang="zh-CN" altLang="zh-CN" dirty="0"/>
              <a:t>、颈动脉等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47700"/>
            <a:ext cx="1452732" cy="108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触诊股动脉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090" y="4845727"/>
            <a:ext cx="1379242" cy="110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触诊足背动脉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355" y="4888101"/>
            <a:ext cx="1378312" cy="104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95936" y="44278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触诊肱动脉</a:t>
            </a:r>
            <a:endParaRPr lang="zh-CN" altLang="en-US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8504" y="59491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触诊股动脉</a:t>
            </a:r>
            <a:endParaRPr lang="zh-CN" altLang="en-US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2346" y="59414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触诊足背动脉</a:t>
            </a:r>
            <a:endParaRPr lang="zh-CN" altLang="en-US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8" b="17912"/>
          <a:stretch/>
        </p:blipFill>
        <p:spPr bwMode="auto">
          <a:xfrm>
            <a:off x="1547664" y="3347700"/>
            <a:ext cx="1394999" cy="1054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03835" y="44278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1D149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触诊桡动脉</a:t>
            </a:r>
            <a:endParaRPr lang="zh-CN" altLang="en-US" dirty="0">
              <a:solidFill>
                <a:srgbClr val="1D149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1080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/>
              <a:t>脉率</a:t>
            </a:r>
            <a:endParaRPr lang="en-US" altLang="zh-CN" dirty="0"/>
          </a:p>
          <a:p>
            <a:pPr lvl="2" eaLnBrk="1" hangingPunct="1"/>
            <a:r>
              <a:rPr lang="zh-CN" altLang="zh-CN" dirty="0"/>
              <a:t>正常成人</a:t>
            </a:r>
            <a:r>
              <a:rPr lang="zh-CN" altLang="en-US" dirty="0"/>
              <a:t>：</a:t>
            </a:r>
            <a:r>
              <a:rPr lang="en-US" altLang="zh-CN" dirty="0">
                <a:solidFill>
                  <a:srgbClr val="0070C0"/>
                </a:solidFill>
              </a:rPr>
              <a:t>60</a:t>
            </a:r>
            <a:r>
              <a:rPr lang="zh-CN" altLang="zh-CN" dirty="0">
                <a:solidFill>
                  <a:srgbClr val="0070C0"/>
                </a:solidFill>
              </a:rPr>
              <a:t>～</a:t>
            </a:r>
            <a:r>
              <a:rPr lang="en-US" altLang="zh-CN" dirty="0">
                <a:solidFill>
                  <a:srgbClr val="0070C0"/>
                </a:solidFill>
              </a:rPr>
              <a:t>100</a:t>
            </a:r>
            <a:r>
              <a:rPr lang="zh-CN" altLang="zh-CN" dirty="0">
                <a:solidFill>
                  <a:srgbClr val="0070C0"/>
                </a:solidFill>
              </a:rPr>
              <a:t>次／分</a:t>
            </a:r>
            <a:endParaRPr lang="en-US" altLang="zh-CN" dirty="0">
              <a:solidFill>
                <a:srgbClr val="0070C0"/>
              </a:solidFill>
            </a:endParaRPr>
          </a:p>
          <a:p>
            <a:pPr lvl="2" eaLnBrk="1" hangingPunct="1"/>
            <a:r>
              <a:rPr lang="zh-CN" altLang="en-US" dirty="0"/>
              <a:t>增快</a:t>
            </a:r>
            <a:endParaRPr lang="en-US" altLang="zh-CN" dirty="0"/>
          </a:p>
          <a:p>
            <a:pPr lvl="3" eaLnBrk="1" hangingPunct="1"/>
            <a:r>
              <a:rPr lang="zh-CN" altLang="zh-CN" dirty="0"/>
              <a:t>进食后、劳动、情绪激动时</a:t>
            </a:r>
            <a:endParaRPr lang="en-US" altLang="zh-CN" dirty="0"/>
          </a:p>
          <a:p>
            <a:pPr lvl="3" eaLnBrk="1" hangingPunct="1"/>
            <a:r>
              <a:rPr lang="zh-CN" altLang="zh-CN" dirty="0"/>
              <a:t>发热、贫血、甲状腺功能亢进症、心力衰竭、休克、心肌炎等</a:t>
            </a:r>
            <a:endParaRPr lang="en-US" altLang="zh-CN" dirty="0"/>
          </a:p>
          <a:p>
            <a:pPr lvl="2" eaLnBrk="1" hangingPunct="1"/>
            <a:r>
              <a:rPr lang="zh-CN" altLang="zh-CN" dirty="0"/>
              <a:t>减慢</a:t>
            </a:r>
            <a:endParaRPr lang="en-US" altLang="zh-CN" dirty="0"/>
          </a:p>
          <a:p>
            <a:pPr lvl="3" eaLnBrk="1" hangingPunct="1"/>
            <a:r>
              <a:rPr lang="zh-CN" altLang="zh-CN" dirty="0"/>
              <a:t>颅内压增高、甲状腺功能减退等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51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节律</a:t>
            </a:r>
          </a:p>
          <a:p>
            <a:pPr lvl="2" eaLnBrk="1" hangingPunct="1"/>
            <a:r>
              <a:rPr lang="zh-CN" altLang="zh-CN" dirty="0" smtClean="0"/>
              <a:t>正常人</a:t>
            </a:r>
            <a:r>
              <a:rPr lang="zh-CN" altLang="en-US" dirty="0" smtClean="0"/>
              <a:t>：</a:t>
            </a:r>
            <a:r>
              <a:rPr lang="zh-CN" altLang="zh-CN" dirty="0" smtClean="0">
                <a:solidFill>
                  <a:srgbClr val="0070C0"/>
                </a:solidFill>
              </a:rPr>
              <a:t>节律规则</a:t>
            </a:r>
            <a:endParaRPr lang="en-US" altLang="zh-CN" dirty="0">
              <a:solidFill>
                <a:srgbClr val="0070C0"/>
              </a:solidFill>
            </a:endParaRPr>
          </a:p>
          <a:p>
            <a:pPr lvl="2" eaLnBrk="1" hangingPunct="1"/>
            <a:r>
              <a:rPr lang="zh-CN" altLang="en-US" dirty="0" smtClean="0"/>
              <a:t>节律不齐</a:t>
            </a:r>
            <a:endParaRPr lang="en-US" altLang="zh-CN" dirty="0" smtClean="0"/>
          </a:p>
          <a:p>
            <a:pPr lvl="3" eaLnBrk="1" hangingPunct="1"/>
            <a:r>
              <a:rPr lang="zh-CN" altLang="en-US" dirty="0" smtClean="0"/>
              <a:t>窦性心律不齐</a:t>
            </a:r>
            <a:endParaRPr lang="en-US" altLang="zh-CN" dirty="0" smtClean="0"/>
          </a:p>
          <a:p>
            <a:pPr lvl="4" eaLnBrk="1" hangingPunct="1"/>
            <a:r>
              <a:rPr lang="zh-CN" altLang="zh-CN" dirty="0" smtClean="0"/>
              <a:t>吸气</a:t>
            </a:r>
            <a:r>
              <a:rPr lang="zh-CN" altLang="zh-CN" dirty="0"/>
              <a:t>时脉搏增快</a:t>
            </a:r>
            <a:r>
              <a:rPr lang="en-US" altLang="zh-CN" dirty="0"/>
              <a:t>,</a:t>
            </a:r>
            <a:r>
              <a:rPr lang="zh-CN" altLang="zh-CN" dirty="0"/>
              <a:t>呼气时</a:t>
            </a:r>
            <a:r>
              <a:rPr lang="zh-CN" altLang="zh-CN" dirty="0" smtClean="0"/>
              <a:t>减慢</a:t>
            </a:r>
            <a:endParaRPr lang="en-US" altLang="zh-CN" dirty="0" smtClean="0"/>
          </a:p>
          <a:p>
            <a:pPr lvl="3" eaLnBrk="1" hangingPunct="1"/>
            <a:r>
              <a:rPr lang="zh-CN" altLang="en-US" dirty="0" smtClean="0"/>
              <a:t>其他各种</a:t>
            </a:r>
            <a:r>
              <a:rPr lang="zh-CN" altLang="zh-CN" dirty="0" smtClean="0"/>
              <a:t>心律失常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eaLnBrk="1" hangingPunct="1"/>
            <a:r>
              <a:rPr lang="zh-CN" altLang="en-US" dirty="0" smtClean="0">
                <a:latin typeface="楷体_GB2312" pitchFamily="49" charset="-122"/>
              </a:rPr>
              <a:t>强弱或大小</a:t>
            </a:r>
          </a:p>
          <a:p>
            <a:pPr lvl="2" algn="just" eaLnBrk="1" hangingPunct="1"/>
            <a:r>
              <a:rPr lang="zh-CN" altLang="zh-CN" dirty="0" smtClean="0"/>
              <a:t>与心搏出量、脉压和周围血管阻力有关</a:t>
            </a:r>
            <a:endParaRPr lang="en-US" altLang="zh-CN" dirty="0" smtClean="0"/>
          </a:p>
          <a:p>
            <a:pPr lvl="2" algn="just" eaLnBrk="1" hangingPunct="1"/>
            <a:r>
              <a:rPr lang="zh-CN" altLang="en-US" dirty="0" smtClean="0"/>
              <a:t>正常人：</a:t>
            </a:r>
            <a:r>
              <a:rPr lang="zh-CN" altLang="en-US" dirty="0" smtClean="0">
                <a:solidFill>
                  <a:srgbClr val="0070C0"/>
                </a:solidFill>
              </a:rPr>
              <a:t>强弱适中，双侧一致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lvl="2" algn="just" eaLnBrk="1" hangingPunct="1"/>
            <a:r>
              <a:rPr lang="zh-CN" altLang="en-US" dirty="0" smtClean="0"/>
              <a:t>常见异常</a:t>
            </a:r>
            <a:endParaRPr lang="en-US" altLang="zh-CN" dirty="0" smtClean="0"/>
          </a:p>
          <a:p>
            <a:pPr lvl="3" algn="just" eaLnBrk="1" hangingPunct="1"/>
            <a:r>
              <a:rPr lang="zh-CN" altLang="en-US" dirty="0" smtClean="0"/>
              <a:t>洪脉</a:t>
            </a:r>
            <a:endParaRPr lang="en-US" altLang="zh-CN" dirty="0" smtClean="0"/>
          </a:p>
          <a:p>
            <a:pPr lvl="4" algn="just" eaLnBrk="1" hangingPunct="1"/>
            <a:r>
              <a:rPr lang="zh-CN" altLang="zh-CN" dirty="0" smtClean="0"/>
              <a:t>高热</a:t>
            </a:r>
            <a:r>
              <a:rPr lang="zh-CN" altLang="zh-CN" dirty="0"/>
              <a:t>、甲状腺功能亢进症、主动脉瓣关闭不全等</a:t>
            </a:r>
            <a:endParaRPr lang="en-US" altLang="zh-CN" dirty="0" smtClean="0"/>
          </a:p>
          <a:p>
            <a:pPr lvl="3" algn="just" eaLnBrk="1" hangingPunct="1"/>
            <a:r>
              <a:rPr lang="zh-CN" altLang="en-US" dirty="0" smtClean="0"/>
              <a:t>细脉</a:t>
            </a:r>
            <a:endParaRPr lang="en-US" altLang="zh-CN" dirty="0" smtClean="0"/>
          </a:p>
          <a:p>
            <a:pPr lvl="4" algn="just" eaLnBrk="1" hangingPunct="1"/>
            <a:r>
              <a:rPr lang="zh-CN" altLang="zh-CN" dirty="0"/>
              <a:t>心力衰竭、休克</a:t>
            </a:r>
            <a:r>
              <a:rPr lang="zh-CN" altLang="zh-CN" dirty="0" smtClean="0"/>
              <a:t>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脉搏波形</a:t>
            </a:r>
            <a:endParaRPr lang="en-US" altLang="zh-CN" dirty="0" smtClean="0"/>
          </a:p>
          <a:p>
            <a:pPr lvl="2" algn="just" eaLnBrk="1" hangingPunct="1"/>
            <a:r>
              <a:rPr lang="zh-CN" altLang="en-US" dirty="0" smtClean="0"/>
              <a:t>水冲脉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脉搏骤起骤落、急促而</a:t>
            </a:r>
            <a:r>
              <a:rPr lang="zh-CN" altLang="zh-CN" dirty="0" smtClean="0"/>
              <a:t>有力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见于主动脉瓣关闭不全、甲状腺功能亢进症、严重贫血等</a:t>
            </a:r>
            <a:endParaRPr lang="zh-CN" altLang="en-US" dirty="0"/>
          </a:p>
          <a:p>
            <a:pPr lvl="2" eaLnBrk="1" hangingPunct="1"/>
            <a:r>
              <a:rPr lang="zh-CN" altLang="en-US" dirty="0"/>
              <a:t>交替</a:t>
            </a:r>
            <a:r>
              <a:rPr lang="zh-CN" altLang="en-US" dirty="0" smtClean="0"/>
              <a:t>脉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 smtClean="0"/>
              <a:t>脉搏节律</a:t>
            </a:r>
            <a:r>
              <a:rPr lang="zh-CN" altLang="zh-CN" dirty="0"/>
              <a:t>规则而强弱交替</a:t>
            </a:r>
            <a:r>
              <a:rPr lang="zh-CN" altLang="zh-CN" dirty="0" smtClean="0"/>
              <a:t>出现</a:t>
            </a:r>
            <a:endParaRPr lang="en-US" altLang="zh-CN" dirty="0"/>
          </a:p>
          <a:p>
            <a:pPr lvl="3" algn="just" eaLnBrk="1" hangingPunct="1"/>
            <a:r>
              <a:rPr lang="zh-CN" altLang="zh-CN" dirty="0"/>
              <a:t>是左心衰竭的重要体征</a:t>
            </a:r>
            <a:r>
              <a:rPr lang="zh-CN" altLang="zh-CN" dirty="0" smtClean="0"/>
              <a:t>之一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 smtClean="0"/>
              <a:t>见于</a:t>
            </a:r>
            <a:r>
              <a:rPr lang="zh-CN" altLang="zh-CN" dirty="0"/>
              <a:t>高血压性心脏病、急性心肌梗死等。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2-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32"/>
          <a:stretch/>
        </p:blipFill>
        <p:spPr bwMode="auto">
          <a:xfrm>
            <a:off x="6084168" y="2132856"/>
            <a:ext cx="24350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69" r="26860"/>
          <a:stretch>
            <a:fillRect/>
          </a:stretch>
        </p:blipFill>
        <p:spPr bwMode="auto">
          <a:xfrm>
            <a:off x="2226543" y="5579563"/>
            <a:ext cx="3857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二、触诊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just" eaLnBrk="1" hangingPunct="1"/>
            <a:r>
              <a:rPr lang="zh-CN" altLang="en-US" dirty="0"/>
              <a:t>奇脉（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660033"/>
                </a:solidFill>
                <a:latin typeface="Times New Roman" pitchFamily="18" charset="0"/>
              </a:rPr>
              <a:t>“</a:t>
            </a:r>
            <a:r>
              <a:rPr lang="zh-CN" altLang="en-US" dirty="0">
                <a:solidFill>
                  <a:srgbClr val="660033"/>
                </a:solidFill>
              </a:rPr>
              <a:t>吸停脉</a:t>
            </a:r>
            <a:r>
              <a:rPr lang="zh-CN" altLang="en-US" dirty="0">
                <a:solidFill>
                  <a:srgbClr val="660033"/>
                </a:solidFill>
                <a:latin typeface="Times New Roman" pitchFamily="18" charset="0"/>
              </a:rPr>
              <a:t>”</a:t>
            </a:r>
            <a:r>
              <a:rPr lang="zh-CN" altLang="en-US" dirty="0">
                <a:latin typeface="Times New Roman" pitchFamily="18" charset="0"/>
              </a:rPr>
              <a:t>）</a:t>
            </a:r>
            <a:endParaRPr lang="en-US" altLang="zh-CN" dirty="0">
              <a:latin typeface="Times New Roman" pitchFamily="18" charset="0"/>
            </a:endParaRPr>
          </a:p>
          <a:p>
            <a:pPr lvl="3" algn="just" eaLnBrk="1" hangingPunct="1"/>
            <a:r>
              <a:rPr lang="zh-CN" altLang="zh-CN" dirty="0"/>
              <a:t>吸气时脉搏显著减弱或消失的</a:t>
            </a:r>
            <a:r>
              <a:rPr lang="zh-CN" altLang="zh-CN" dirty="0" smtClean="0"/>
              <a:t>现象</a:t>
            </a:r>
            <a:endParaRPr lang="en-US" altLang="zh-CN" dirty="0" smtClean="0"/>
          </a:p>
          <a:p>
            <a:pPr lvl="3" algn="just" eaLnBrk="1" hangingPunct="1"/>
            <a:r>
              <a:rPr lang="zh-CN" altLang="zh-CN" dirty="0"/>
              <a:t>见于心包积液和缩窄性心包炎</a:t>
            </a:r>
            <a:endParaRPr lang="en-US" altLang="zh-CN" dirty="0" smtClean="0"/>
          </a:p>
          <a:p>
            <a:pPr lvl="3" algn="just" eaLnBrk="1" hangingPunct="1"/>
            <a:endParaRPr lang="en-US" altLang="zh-CN" dirty="0"/>
          </a:p>
          <a:p>
            <a:pPr lvl="3" algn="just" eaLnBrk="1" hangingPunct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 descr="3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98"/>
          <a:stretch>
            <a:fillRect/>
          </a:stretch>
        </p:blipFill>
        <p:spPr bwMode="auto">
          <a:xfrm>
            <a:off x="1475656" y="3140968"/>
            <a:ext cx="623343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699792" y="3239641"/>
            <a:ext cx="5184576" cy="333375"/>
            <a:chOff x="4095" y="5460"/>
            <a:chExt cx="4728" cy="525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4095" y="5460"/>
              <a:ext cx="825" cy="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吸气</a:t>
              </a:r>
              <a:endPara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6230" y="5460"/>
              <a:ext cx="825" cy="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呼气</a:t>
              </a:r>
              <a:endPara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8195" y="5460"/>
              <a:ext cx="628" cy="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吸气</a:t>
              </a:r>
              <a:endParaRPr kumimoji="0" lang="zh-CN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12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Pages>0</Pages>
  <Words>553</Words>
  <Characters>0</Characters>
  <Application>Microsoft Office PowerPoint</Application>
  <DocSecurity>0</DocSecurity>
  <PresentationFormat>全屏显示(4:3)</PresentationFormat>
  <Lines>0</Lines>
  <Paragraphs>146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课件模板</vt:lpstr>
      <vt:lpstr>第七节  血管评估</vt:lpstr>
      <vt:lpstr>一、视诊</vt:lpstr>
      <vt:lpstr>一、视诊</vt:lpstr>
      <vt:lpstr>二、触诊</vt:lpstr>
      <vt:lpstr>二、触诊</vt:lpstr>
      <vt:lpstr>二、触诊</vt:lpstr>
      <vt:lpstr>二、触诊</vt:lpstr>
      <vt:lpstr>二、触诊</vt:lpstr>
      <vt:lpstr>二、触诊</vt:lpstr>
      <vt:lpstr>二、触诊</vt:lpstr>
      <vt:lpstr>三、听诊</vt:lpstr>
      <vt:lpstr>三、听诊</vt:lpstr>
      <vt:lpstr>四、血压</vt:lpstr>
      <vt:lpstr>四、血压</vt:lpstr>
      <vt:lpstr>四、血压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67</cp:revision>
  <cp:lastPrinted>1899-12-30T00:00:00Z</cp:lastPrinted>
  <dcterms:created xsi:type="dcterms:W3CDTF">2008-12-16T07:41:38Z</dcterms:created>
  <dcterms:modified xsi:type="dcterms:W3CDTF">2015-12-11T02:05:35Z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